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4329B-DA65-4DC6-9145-F64A2471165F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8ED93-AC37-4489-B02B-8692058E7B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5168" y="548680"/>
            <a:ext cx="748883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Казачьи ремесла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5949280"/>
            <a:ext cx="54407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МБДОУ №1 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Аленушка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img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7751660" cy="4031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комп-ект-безшовных-орнаментов-с-озами-виногра-ин-9416296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12576" y="0"/>
            <a:ext cx="280831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76672"/>
            <a:ext cx="6995120" cy="820688"/>
          </a:xfrm>
        </p:spPr>
        <p:txBody>
          <a:bodyPr/>
          <a:lstStyle/>
          <a:p>
            <a:pPr lvl="0">
              <a:buNone/>
            </a:pPr>
            <a:r>
              <a:rPr lang="ru-RU" b="1" i="1" dirty="0">
                <a:solidFill>
                  <a:srgbClr val="FF0000"/>
                </a:solidFill>
              </a:rPr>
              <a:t>Горизонтальный ткацкий станок</a:t>
            </a:r>
            <a:endParaRPr lang="ru-RU" i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g9 -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3941146" cy="2952328"/>
          </a:xfrm>
          <a:prstGeom prst="rect">
            <a:avLst/>
          </a:prstGeom>
        </p:spPr>
      </p:pic>
      <p:pic>
        <p:nvPicPr>
          <p:cNvPr id="5" name="Рисунок 4" descr="img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1" y="1556792"/>
            <a:ext cx="4044971" cy="4104456"/>
          </a:xfrm>
          <a:prstGeom prst="rect">
            <a:avLst/>
          </a:prstGeom>
        </p:spPr>
      </p:pic>
      <p:pic>
        <p:nvPicPr>
          <p:cNvPr id="6" name="Рисунок 5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-252536" y="3222104"/>
            <a:ext cx="1440160" cy="36358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71600" y="4797152"/>
            <a:ext cx="38164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2000" dirty="0" smtClean="0"/>
              <a:t>  На ткацком станке  изготавливали ткани путем переплетения нитей или пряжи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25144"/>
            <a:ext cx="8229600" cy="18002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       </a:t>
            </a:r>
            <a:r>
              <a:rPr lang="ru-RU" sz="2800" dirty="0" smtClean="0"/>
              <a:t>С </a:t>
            </a:r>
            <a:r>
              <a:rPr lang="ru-RU" sz="2800" dirty="0"/>
              <a:t>петровской эпохи казаки начали заниматься </a:t>
            </a:r>
            <a:r>
              <a:rPr lang="ru-RU" sz="2800" dirty="0" err="1"/>
              <a:t>виноградорством</a:t>
            </a:r>
            <a:r>
              <a:rPr lang="ru-RU" sz="2800" dirty="0"/>
              <a:t> и виноделием. Высочайшими мастерами были донские виноделы. Первое русское шампанское изготовлено на Дону!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g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20688"/>
            <a:ext cx="2952328" cy="3977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10 -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052736"/>
            <a:ext cx="4612995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-252536" y="3222104"/>
            <a:ext cx="1440160" cy="3635896"/>
          </a:xfrm>
          <a:prstGeom prst="rect">
            <a:avLst/>
          </a:prstGeom>
        </p:spPr>
      </p:pic>
      <p:pic>
        <p:nvPicPr>
          <p:cNvPr id="7" name="Рисунок 6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0"/>
            <a:ext cx="1440160" cy="36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Конец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комп-ект-безшовных-орнаментов-с-озами-виногра-ин-9416296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3180398" cy="6858000"/>
          </a:xfrm>
          <a:prstGeom prst="rect">
            <a:avLst/>
          </a:prstGeom>
        </p:spPr>
      </p:pic>
      <p:pic>
        <p:nvPicPr>
          <p:cNvPr id="5" name="Рисунок 4" descr="комп-ект-безшовных-орнаментов-с-озами-виногра-ин-9416296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444208" y="0"/>
            <a:ext cx="28953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373216"/>
            <a:ext cx="8568952" cy="1152128"/>
          </a:xfrm>
        </p:spPr>
        <p:txBody>
          <a:bodyPr anchor="ctr"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        Большую </a:t>
            </a:r>
            <a:r>
              <a:rPr lang="ru-RU" dirty="0"/>
              <a:t>роль в казачьем быту </a:t>
            </a:r>
            <a:r>
              <a:rPr lang="ru-RU" dirty="0" smtClean="0"/>
              <a:t>играли различные </a:t>
            </a:r>
            <a:r>
              <a:rPr lang="ru-RU" dirty="0"/>
              <a:t>промыслы и ремесла: кузнечное и гончарное, обработка дерева, </a:t>
            </a:r>
            <a:r>
              <a:rPr lang="ru-RU" dirty="0" err="1"/>
              <a:t>лозоплетение</a:t>
            </a:r>
            <a:r>
              <a:rPr lang="ru-RU" dirty="0"/>
              <a:t>, ткачество, вышивка, обработка металла.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g1 -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4104456" cy="36508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556792"/>
            <a:ext cx="407959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73216"/>
            <a:ext cx="8291264" cy="1212379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Лозоплетение</a:t>
            </a:r>
            <a:r>
              <a:rPr lang="ru-RU" dirty="0" smtClean="0"/>
              <a:t> </a:t>
            </a:r>
            <a:r>
              <a:rPr lang="ru-RU" dirty="0"/>
              <a:t>- одно из древнейших народных промыслов. Значительную часть домашней утвари – от овощных корзин до плетней делали из лозы. Всевозможные корзины, разнообразные плетни, кошели, снасти для ловли рыбы плелись из гибкой, золотистой ивовой лозы. 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Рисунок 3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124744"/>
            <a:ext cx="6840760" cy="4226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75656" y="0"/>
            <a:ext cx="634733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Корзинщик с учениками.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Казачата </a:t>
            </a:r>
            <a:r>
              <a:rPr lang="ru-RU" sz="2800" b="1" i="1" dirty="0">
                <a:solidFill>
                  <a:srgbClr val="FF0000"/>
                </a:solidFill>
              </a:rPr>
              <a:t>плетут «морды » и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«</a:t>
            </a:r>
            <a:r>
              <a:rPr lang="ru-RU" sz="2800" b="1" i="1" dirty="0">
                <a:solidFill>
                  <a:srgbClr val="FF0000"/>
                </a:solidFill>
              </a:rPr>
              <a:t>вентеря»- снасти для ловли рыбы</a:t>
            </a:r>
            <a:endParaRPr lang="ru-RU" sz="28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440160" cy="3635896"/>
          </a:xfrm>
          <a:prstGeom prst="rect">
            <a:avLst/>
          </a:prstGeom>
        </p:spPr>
      </p:pic>
      <p:pic>
        <p:nvPicPr>
          <p:cNvPr id="7" name="Рисунок 6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12360" y="0"/>
            <a:ext cx="1440160" cy="36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5805264"/>
            <a:ext cx="5904656" cy="7200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i="1" dirty="0">
                <a:solidFill>
                  <a:srgbClr val="FF0000"/>
                </a:solidFill>
              </a:rPr>
              <a:t>Бондарь «ровняет клепку».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g3 -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4333113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556792"/>
            <a:ext cx="3880304" cy="3838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6029908" y="-981236"/>
            <a:ext cx="1440160" cy="3635896"/>
          </a:xfrm>
          <a:prstGeom prst="rect">
            <a:avLst/>
          </a:prstGeom>
        </p:spPr>
      </p:pic>
      <p:pic>
        <p:nvPicPr>
          <p:cNvPr id="7" name="Рисунок 6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1637420" y="3267236"/>
            <a:ext cx="1440160" cy="36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589240"/>
            <a:ext cx="8229600" cy="82068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400" dirty="0" smtClean="0"/>
              <a:t>Гончарное </a:t>
            </a:r>
            <a:r>
              <a:rPr lang="ru-RU" sz="2400" dirty="0"/>
              <a:t>ремесло было распространено в местах, где имелась глина, пригодная для изготовления керамики.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76672"/>
            <a:ext cx="6485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Гончар за работой на гончарном круге.</a:t>
            </a:r>
            <a:endParaRPr lang="ru-RU" sz="2800" i="1" dirty="0"/>
          </a:p>
        </p:txBody>
      </p:sp>
      <p:pic>
        <p:nvPicPr>
          <p:cNvPr id="5" name="Рисунок 4" descr="img4 -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3218341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124744"/>
            <a:ext cx="3168352" cy="43811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1565412" y="2835188"/>
            <a:ext cx="1440160" cy="36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040" y="1484784"/>
            <a:ext cx="3322712" cy="475252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      </a:t>
            </a:r>
            <a:endParaRPr lang="ru-RU" sz="2400" dirty="0"/>
          </a:p>
          <a:p>
            <a:pPr>
              <a:buNone/>
            </a:pPr>
            <a:r>
              <a:rPr lang="ru-RU" dirty="0" smtClean="0"/>
              <a:t>        По всем войскам славились кузнецы-ковали, умевшие подковать любого коня и мастера-оружейники.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404664"/>
            <a:ext cx="4824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Станичный кузнец.</a:t>
            </a:r>
            <a:r>
              <a:rPr lang="ru-RU" sz="3200" i="1" dirty="0" smtClean="0">
                <a:solidFill>
                  <a:srgbClr val="FF0000"/>
                </a:solidFill>
              </a:rPr>
              <a:t> </a:t>
            </a:r>
            <a:endParaRPr lang="ru-RU" sz="3200" i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m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196752"/>
            <a:ext cx="3530287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0" y="3068960"/>
            <a:ext cx="1440160" cy="3635896"/>
          </a:xfrm>
          <a:prstGeom prst="rect">
            <a:avLst/>
          </a:prstGeom>
        </p:spPr>
      </p:pic>
      <p:pic>
        <p:nvPicPr>
          <p:cNvPr id="7" name="Рисунок 6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12360" y="116632"/>
            <a:ext cx="1440160" cy="36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4128" y="1196752"/>
            <a:ext cx="3168352" cy="4929411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            Одним </a:t>
            </a:r>
            <a:r>
              <a:rPr lang="ru-RU" dirty="0"/>
              <a:t>из распространенных видов ремесел была обработка кожи Мастерство кожевников включало в себя несколько десятков специальностей: кожемяки, красильщики и т. д. Завершалось кожевенное производство мастерством шорников — мастеров по изготовлению конской сбруи и седельников.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8"/>
            <a:ext cx="4196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Шорники мнут кожу.</a:t>
            </a:r>
            <a:r>
              <a:rPr lang="ru-RU" sz="3200" i="1" dirty="0" smtClean="0">
                <a:solidFill>
                  <a:srgbClr val="FF0000"/>
                </a:solidFill>
              </a:rPr>
              <a:t> </a:t>
            </a:r>
            <a:endParaRPr lang="ru-RU" sz="3200" i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m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80728"/>
            <a:ext cx="5112568" cy="5453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6605972" y="4319972"/>
            <a:ext cx="1440160" cy="3635896"/>
          </a:xfrm>
          <a:prstGeom prst="rect">
            <a:avLst/>
          </a:prstGeom>
        </p:spPr>
      </p:pic>
      <p:pic>
        <p:nvPicPr>
          <p:cNvPr id="7" name="Рисунок 6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6605972" y="-1097868"/>
            <a:ext cx="1440160" cy="36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2376264" cy="453650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200" dirty="0" smtClean="0"/>
              <a:t>        Особым </a:t>
            </a:r>
            <a:r>
              <a:rPr lang="ru-RU" sz="2200" dirty="0"/>
              <a:t>уважением пользовались копатели колодцев. Во время рытья колодца копатель не прикасался ни к вину, ни к деньгам, некоторые давали обет молчания</a:t>
            </a:r>
            <a:r>
              <a:rPr lang="ru-RU" dirty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3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Степной колодец — </a:t>
            </a:r>
            <a:r>
              <a:rPr lang="ru-RU" sz="2400" b="1" dirty="0" err="1" smtClean="0">
                <a:solidFill>
                  <a:srgbClr val="FF0000"/>
                </a:solidFill>
              </a:rPr>
              <a:t>дукан</a:t>
            </a:r>
            <a:r>
              <a:rPr lang="ru-RU" sz="2400" b="1" dirty="0" smtClean="0">
                <a:solidFill>
                  <a:srgbClr val="FF0000"/>
                </a:solidFill>
              </a:rPr>
              <a:t>. У таких колодцев ставили деревянное сооружение - блок на треноге (чигирь) и с помощью верблюдов или коней поднимали воду.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mg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412776"/>
            <a:ext cx="4824536" cy="5136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1280220" y="4992588"/>
            <a:ext cx="1254968" cy="3168352"/>
          </a:xfrm>
          <a:prstGeom prst="rect">
            <a:avLst/>
          </a:prstGeom>
        </p:spPr>
      </p:pic>
      <p:pic>
        <p:nvPicPr>
          <p:cNvPr id="7" name="Рисунок 6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6966012" y="4563380"/>
            <a:ext cx="1440160" cy="36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507288" cy="1180728"/>
          </a:xfrm>
        </p:spPr>
        <p:txBody>
          <a:bodyPr/>
          <a:lstStyle/>
          <a:p>
            <a:pPr lvl="0">
              <a:buNone/>
            </a:pPr>
            <a:r>
              <a:rPr lang="ru-RU" b="1" i="1" dirty="0">
                <a:solidFill>
                  <a:srgbClr val="FF0000"/>
                </a:solidFill>
              </a:rPr>
              <a:t>Казачки катают кошму - ковер из войлока.</a:t>
            </a:r>
            <a:endParaRPr lang="ru-RU" i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g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59" y="1268760"/>
            <a:ext cx="7940119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1097868" y="4319972"/>
            <a:ext cx="1440160" cy="3635896"/>
          </a:xfrm>
          <a:prstGeom prst="rect">
            <a:avLst/>
          </a:prstGeom>
        </p:spPr>
      </p:pic>
      <p:pic>
        <p:nvPicPr>
          <p:cNvPr id="6" name="Рисунок 5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661756" y="4319972"/>
            <a:ext cx="1440160" cy="3635896"/>
          </a:xfrm>
          <a:prstGeom prst="rect">
            <a:avLst/>
          </a:prstGeom>
        </p:spPr>
      </p:pic>
      <p:pic>
        <p:nvPicPr>
          <p:cNvPr id="7" name="Рисунок 6" descr="комп-ект-безшовных-орнаментов-с-озами-виногра-ин-94162964 -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8262156" y="4319972"/>
            <a:ext cx="1440160" cy="36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289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Конец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Lamer</dc:creator>
  <cp:lastModifiedBy>Lamer</cp:lastModifiedBy>
  <cp:revision>10</cp:revision>
  <dcterms:created xsi:type="dcterms:W3CDTF">2022-03-24T06:45:13Z</dcterms:created>
  <dcterms:modified xsi:type="dcterms:W3CDTF">2022-03-24T08:18:21Z</dcterms:modified>
</cp:coreProperties>
</file>